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7" r:id="rId4"/>
  </p:sldMasterIdLst>
  <p:notesMasterIdLst>
    <p:notesMasterId r:id="rId11"/>
  </p:notesMasterIdLst>
  <p:sldIdLst>
    <p:sldId id="256" r:id="rId5"/>
    <p:sldId id="257" r:id="rId6"/>
    <p:sldId id="266" r:id="rId7"/>
    <p:sldId id="267" r:id="rId8"/>
    <p:sldId id="268" r:id="rId9"/>
    <p:sldId id="269" r:id="rId10"/>
  </p:sldIdLst>
  <p:sldSz cx="24387175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93BD00-26F6-CA64-3036-8F6843AA5D62}" v="4" dt="2023-10-17T16:08:55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4672"/>
  </p:normalViewPr>
  <p:slideViewPr>
    <p:cSldViewPr snapToGrid="0">
      <p:cViewPr varScale="1">
        <p:scale>
          <a:sx n="56" d="100"/>
          <a:sy n="56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a0e96581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a0e96581a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g25a0e96581a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38f9ef1b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38f9ef1b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538f9ef1b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3792afa2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3792afa28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53792afa28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a0e96581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a0e96581a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5a0e96581a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3792afa28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3792afa28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53792afa28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+mn-lt"/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 dirty="0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>
            <a:off x="15197446" y="1129668"/>
            <a:ext cx="6148470" cy="6148470"/>
          </a:xfrm>
          <a:prstGeom prst="ellipse">
            <a:avLst/>
          </a:prstGeom>
          <a:noFill/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84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ts val="5600"/>
              <a:buChar char="•"/>
            </a:pPr>
            <a:endParaRPr sz="5600">
              <a:solidFill>
                <a:schemeClr val="dk1"/>
              </a:solidFill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84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ts val="5600"/>
              <a:buChar char="•"/>
            </a:pPr>
            <a:endParaRPr sz="5600">
              <a:solidFill>
                <a:schemeClr val="dk1"/>
              </a:solidFill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84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ts val="5600"/>
              <a:buChar char="•"/>
            </a:pPr>
            <a:endParaRPr sz="560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679795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latin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 dirty="0"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3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1">
                <a:latin typeface="+mj-lt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4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 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  <a:latin typeface="+mn-lt"/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2;p2">
            <a:extLst>
              <a:ext uri="{FF2B5EF4-FFF2-40B4-BE49-F238E27FC236}">
                <a16:creationId xmlns:a16="http://schemas.microsoft.com/office/drawing/2014/main" id="{62B42787-C51A-CE0E-DE5E-E2A5F9AD7D72}"/>
              </a:ext>
            </a:extLst>
          </p:cNvPr>
          <p:cNvSpPr/>
          <p:nvPr userDrawn="1"/>
        </p:nvSpPr>
        <p:spPr>
          <a:xfrm>
            <a:off x="15197446" y="1129668"/>
            <a:ext cx="6148470" cy="6148470"/>
          </a:xfrm>
          <a:prstGeom prst="ellipse">
            <a:avLst/>
          </a:prstGeom>
          <a:noFill/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84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ts val="5600"/>
              <a:buChar char="•"/>
            </a:pPr>
            <a:endParaRPr sz="5600">
              <a:solidFill>
                <a:schemeClr val="dk1"/>
              </a:solidFill>
              <a:sym typeface="Arial"/>
            </a:endParaRPr>
          </a:p>
        </p:txBody>
      </p:sp>
      <p:sp>
        <p:nvSpPr>
          <p:cNvPr id="3" name="Google Shape;23;p2">
            <a:extLst>
              <a:ext uri="{FF2B5EF4-FFF2-40B4-BE49-F238E27FC236}">
                <a16:creationId xmlns:a16="http://schemas.microsoft.com/office/drawing/2014/main" id="{EFD11B57-6C63-E414-025E-52E82B56B93F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84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ts val="5600"/>
              <a:buChar char="•"/>
            </a:pPr>
            <a:endParaRPr sz="5600">
              <a:solidFill>
                <a:schemeClr val="dk1"/>
              </a:solidFill>
              <a:sym typeface="Arial"/>
            </a:endParaRPr>
          </a:p>
        </p:txBody>
      </p:sp>
      <p:sp>
        <p:nvSpPr>
          <p:cNvPr id="4" name="Google Shape;24;p2">
            <a:extLst>
              <a:ext uri="{FF2B5EF4-FFF2-40B4-BE49-F238E27FC236}">
                <a16:creationId xmlns:a16="http://schemas.microsoft.com/office/drawing/2014/main" id="{ABF9B6D5-44A9-319B-9C51-629A9A5D35A1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58420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SzPts val="5600"/>
              <a:buChar char="•"/>
            </a:pPr>
            <a:endParaRPr sz="5600">
              <a:solidFill>
                <a:schemeClr val="dk1"/>
              </a:solidFill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0" y="564204"/>
            <a:ext cx="24387174" cy="5466945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Photo Righ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463831" y="730251"/>
            <a:ext cx="1638835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7463831" y="3651250"/>
            <a:ext cx="1638835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836507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32" name="Google Shape;32;p3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32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62FF5-B00D-D2B0-B3D4-D2C9E11A5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987" y="3651250"/>
            <a:ext cx="6489700" cy="6490800"/>
          </a:xfrm>
          <a:prstGeom prst="ellipse">
            <a:avLst/>
          </a:prstGeom>
          <a:solidFill>
            <a:schemeClr val="bg1"/>
          </a:solidFill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11421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preserve="1" userDrawn="1">
  <p:cSld name="Photo Lef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33978" y="730251"/>
            <a:ext cx="1638835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733978" y="3651250"/>
            <a:ext cx="1638835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6807013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97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62FF5-B00D-D2B0-B3D4-D2C9E11A5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484841" y="3651250"/>
            <a:ext cx="6489700" cy="6490800"/>
          </a:xfrm>
          <a:prstGeom prst="ellipse">
            <a:avLst/>
          </a:prstGeom>
          <a:solidFill>
            <a:schemeClr val="bg1"/>
          </a:solidFill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72166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6" name="Google Shape;36;p4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663917" y="3419477"/>
            <a:ext cx="21033937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  <a:latin typeface="+mn-lt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>
            <a:endParaRPr dirty="0"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2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sz="8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49" r:id="rId3"/>
    <p:sldLayoutId id="2147483658" r:id="rId4"/>
    <p:sldLayoutId id="2147483659" r:id="rId5"/>
    <p:sldLayoutId id="2147483650" r:id="rId6"/>
    <p:sldLayoutId id="2147483651" r:id="rId7"/>
    <p:sldLayoutId id="2147483653" r:id="rId8"/>
    <p:sldLayoutId id="2147483654" r:id="rId9"/>
    <p:sldLayoutId id="2147483655" r:id="rId10"/>
    <p:sldLayoutId id="214748365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1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ctrTitle"/>
          </p:nvPr>
        </p:nvSpPr>
        <p:spPr>
          <a:xfrm>
            <a:off x="1695846" y="4203903"/>
            <a:ext cx="14693016" cy="536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10000" dirty="0"/>
              <a:t>Mojaloop Accelerator Overview</a:t>
            </a:r>
            <a:endParaRPr sz="10000" dirty="0"/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695850" y="9308775"/>
            <a:ext cx="15775500" cy="23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dirty="0"/>
              <a:t>Desire Kachenje - Grants and Partnerships Manager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endParaRPr dirty="0"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7463831" y="730251"/>
            <a:ext cx="16388357" cy="2651126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Accelerator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7FED8-06A2-A141-42CF-E6DCCECE5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SzPct val="100000"/>
              <a:buNone/>
            </a:pPr>
            <a:r>
              <a:rPr lang="en-US" sz="4200" dirty="0"/>
              <a:t>The Accelerator program envisions a strong network of local System Integrators (SIs) that are trained to support the </a:t>
            </a:r>
            <a:r>
              <a:rPr lang="en-US" sz="4200" b="1" dirty="0"/>
              <a:t>deployment, customization, and maintenance of Mojaloop within the continent</a:t>
            </a:r>
            <a:r>
              <a:rPr lang="en-US" sz="4200" dirty="0"/>
              <a:t>.</a:t>
            </a:r>
          </a:p>
          <a:p>
            <a:pPr marL="114300" indent="0">
              <a:buSzPct val="100000"/>
              <a:buNone/>
            </a:pPr>
            <a:r>
              <a:rPr lang="en-US" sz="4200" dirty="0"/>
              <a:t>Foundation believes in national sovereignty, meaning </a:t>
            </a:r>
            <a:r>
              <a:rPr lang="en-US" sz="4200" b="1" dirty="0"/>
              <a:t>for each country where a Mojaloop system is deployed; the government and/or local technology companies are fully capable to operate and maintain their own payment system. </a:t>
            </a:r>
            <a:r>
              <a:rPr lang="en-US" sz="4200" dirty="0"/>
              <a:t>We believe this is a cornerstone of digital sovereignty.  </a:t>
            </a:r>
          </a:p>
          <a:p>
            <a:pPr marL="114300" indent="0">
              <a:buSzPct val="100000"/>
              <a:buNone/>
            </a:pPr>
            <a:r>
              <a:rPr lang="en-US" sz="4200" dirty="0"/>
              <a:t>Mojaloop accelerators is a hands-on training and mentoring program that runs in parallel with the Mojaloop Proof of concepts projects. </a:t>
            </a:r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8365074" y="12712701"/>
            <a:ext cx="5487114" cy="73025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/>
              <a:pPr lvl="0"/>
              <a:t>2</a:t>
            </a:fld>
            <a:endParaRPr lang="en-US" dirty="0"/>
          </a:p>
        </p:txBody>
      </p:sp>
      <p:pic>
        <p:nvPicPr>
          <p:cNvPr id="5" name="Picture Placeholder 4" descr="A person holding a computer&#10;&#10;Description automatically generated">
            <a:extLst>
              <a:ext uri="{FF2B5EF4-FFF2-40B4-BE49-F238E27FC236}">
                <a16:creationId xmlns:a16="http://schemas.microsoft.com/office/drawing/2014/main" id="{AEF348F0-072E-52CF-B8ED-40688CAB48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87" y="3651250"/>
            <a:ext cx="6489700" cy="64908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 of the Mojaloop Accelerator </a:t>
            </a:r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947D5-7B23-3516-140B-40CD2C751E9C}"/>
              </a:ext>
            </a:extLst>
          </p:cNvPr>
          <p:cNvSpPr txBox="1"/>
          <p:nvPr/>
        </p:nvSpPr>
        <p:spPr>
          <a:xfrm>
            <a:off x="354358" y="7481645"/>
            <a:ext cx="4256157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100" b="1" dirty="0">
                <a:ea typeface="Helvetica Neue"/>
                <a:cs typeface="Helvetica Neue"/>
                <a:sym typeface="Helvetica Neue"/>
              </a:rPr>
              <a:t>An ecosystem of technology companies</a:t>
            </a:r>
            <a:r>
              <a:rPr lang="en-US" sz="3100" dirty="0">
                <a:ea typeface="Helvetica Neue"/>
                <a:cs typeface="Helvetica Neue"/>
                <a:sym typeface="Helvetica Neue"/>
              </a:rPr>
              <a:t> that are well versed to support Mojaloop Deployments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8AB62-764C-6969-332B-4906FB2CFBFD}"/>
              </a:ext>
            </a:extLst>
          </p:cNvPr>
          <p:cNvSpPr txBox="1"/>
          <p:nvPr/>
        </p:nvSpPr>
        <p:spPr>
          <a:xfrm>
            <a:off x="5209933" y="7481645"/>
            <a:ext cx="4256157" cy="2862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43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3100" b="1" dirty="0">
                <a:ea typeface="Helvetica Neue"/>
                <a:cs typeface="Helvetica Neue"/>
                <a:sym typeface="Helvetica Neue"/>
              </a:rPr>
              <a:t>Decrease the reliance on foreign technology expertise </a:t>
            </a:r>
            <a:r>
              <a:rPr lang="en-US" sz="3100" dirty="0">
                <a:ea typeface="Helvetica Neue"/>
                <a:cs typeface="Helvetica Neue"/>
                <a:sym typeface="Helvetica Neue"/>
              </a:rPr>
              <a:t>both in implementation and maintenance of Mojaloop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046A2-6EC4-0199-33B8-9E0AC55A8FE1}"/>
              </a:ext>
            </a:extLst>
          </p:cNvPr>
          <p:cNvSpPr txBox="1"/>
          <p:nvPr/>
        </p:nvSpPr>
        <p:spPr>
          <a:xfrm>
            <a:off x="10065508" y="7481645"/>
            <a:ext cx="4256157" cy="33393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43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3100" b="1" dirty="0">
                <a:ea typeface="Helvetica Neue"/>
                <a:cs typeface="Helvetica Neue"/>
                <a:sym typeface="Helvetica Neue"/>
              </a:rPr>
              <a:t>Understand the resources</a:t>
            </a:r>
            <a:r>
              <a:rPr lang="en-US" sz="3100" dirty="0">
                <a:ea typeface="Helvetica Neue"/>
                <a:cs typeface="Helvetica Neue"/>
                <a:sym typeface="Helvetica Neue"/>
              </a:rPr>
              <a:t> required (local and international) for a Mojaloop deployment and maintenance during the design phase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0D178-6BC9-8A78-045A-F7174E382066}"/>
              </a:ext>
            </a:extLst>
          </p:cNvPr>
          <p:cNvSpPr txBox="1"/>
          <p:nvPr/>
        </p:nvSpPr>
        <p:spPr>
          <a:xfrm>
            <a:off x="14921083" y="7481645"/>
            <a:ext cx="4256157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43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3100" dirty="0">
                <a:ea typeface="Helvetica Neue"/>
                <a:cs typeface="Helvetica Neue"/>
                <a:sym typeface="Helvetica Neue"/>
              </a:rPr>
              <a:t>Include domestic payment technologists in the </a:t>
            </a:r>
            <a:r>
              <a:rPr lang="en-US" sz="3100" b="1" dirty="0">
                <a:ea typeface="Helvetica Neue"/>
                <a:cs typeface="Helvetica Neue"/>
                <a:sym typeface="Helvetica Neue"/>
              </a:rPr>
              <a:t>project design phase </a:t>
            </a:r>
            <a:r>
              <a:rPr lang="en-US" sz="3100" dirty="0">
                <a:ea typeface="Helvetica Neue"/>
                <a:cs typeface="Helvetica Neue"/>
                <a:sym typeface="Helvetica Neue"/>
              </a:rPr>
              <a:t>of the Mojaloop Deployments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811F7-35A8-93AD-640B-467B33366BDE}"/>
              </a:ext>
            </a:extLst>
          </p:cNvPr>
          <p:cNvSpPr txBox="1"/>
          <p:nvPr/>
        </p:nvSpPr>
        <p:spPr>
          <a:xfrm>
            <a:off x="19776660" y="7481645"/>
            <a:ext cx="4256157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43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3100" dirty="0">
                <a:ea typeface="Helvetica Neue"/>
                <a:cs typeface="Helvetica Neue"/>
                <a:sym typeface="Helvetica Neue"/>
              </a:rPr>
              <a:t>Technology companies are able to </a:t>
            </a:r>
            <a:r>
              <a:rPr lang="en-US" sz="3100" b="1" dirty="0">
                <a:ea typeface="Helvetica Neue"/>
                <a:cs typeface="Helvetica Neue"/>
                <a:sym typeface="Helvetica Neue"/>
              </a:rPr>
              <a:t>contribute back to Mojaloop Community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6CF5AB4-25E7-FD6F-2FD8-7AEC7A5343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32" y="4277659"/>
            <a:ext cx="2275064" cy="2275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E975DE-7192-77DA-07BA-62E3D2905F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4533" y="4161713"/>
            <a:ext cx="2506956" cy="250695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4C1C04-6488-3150-C6F8-6B292B13BE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7155" y="4161713"/>
            <a:ext cx="2752827" cy="27528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321240E-139A-4D35-D72C-380E38271F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95648" y="4286841"/>
            <a:ext cx="2502570" cy="25025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929E664-DE98-EA57-D5EF-5541D7AF369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53452" y="4363222"/>
            <a:ext cx="2502570" cy="2502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/>
              <a:t>Partners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/>
              <a:pPr lvl="0"/>
              <a:t>4</a:t>
            </a:fld>
            <a:endParaRPr lang="en-US"/>
          </a:p>
        </p:txBody>
      </p:sp>
      <p:pic>
        <p:nvPicPr>
          <p:cNvPr id="186" name="Google Shape;186;p2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3583451"/>
            <a:ext cx="7721619" cy="244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2485775" y="1589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88" name="Google Shape;188;p22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050" y="3314187"/>
            <a:ext cx="9500000" cy="2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355" y="6949384"/>
            <a:ext cx="8264463" cy="247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676400" y="10637157"/>
            <a:ext cx="21033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dirty="0">
                <a:solidFill>
                  <a:schemeClr val="dk1"/>
                </a:solidFill>
                <a:highlight>
                  <a:schemeClr val="lt1"/>
                </a:highlight>
                <a:latin typeface="+mn-lt"/>
                <a:ea typeface="Helvetica Neue"/>
                <a:cs typeface="Helvetica Neue"/>
                <a:sym typeface="Helvetica Neue"/>
              </a:rPr>
              <a:t>Each accelerator cohort will be supported by a local representative who can either be a regulator or a strong private sector actor. This allows for easier advocacy and access to key players within the specific country.</a:t>
            </a:r>
            <a:endParaRPr sz="3000" b="1" i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53B11E2-1024-BC30-F21B-D409F8E1F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8" b="5966"/>
          <a:stretch/>
        </p:blipFill>
        <p:spPr>
          <a:xfrm>
            <a:off x="8279656" y="2988214"/>
            <a:ext cx="6870700" cy="4785190"/>
          </a:xfrm>
          <a:prstGeom prst="rect">
            <a:avLst/>
          </a:prstGeom>
        </p:spPr>
      </p:pic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Zambia Accelerator </a:t>
            </a:r>
            <a:endParaRPr dirty="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" name="Picture Placeholder 7" descr="A flag of rwanda with a yellow and blue stripe&#10;&#10;Description automatically generated">
            <a:extLst>
              <a:ext uri="{FF2B5EF4-FFF2-40B4-BE49-F238E27FC236}">
                <a16:creationId xmlns:a16="http://schemas.microsoft.com/office/drawing/2014/main" id="{05CF68EB-5550-819C-6B83-7676A450F6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C72AE772-D127-B75C-C937-74ECA66E8C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74" r="6674"/>
          <a:stretch/>
        </p:blipFill>
        <p:spPr>
          <a:xfrm>
            <a:off x="534987" y="3651250"/>
            <a:ext cx="6489700" cy="6490800"/>
          </a:xfrm>
          <a:prstGeom prst="ellipse">
            <a:avLst/>
          </a:prstGeom>
          <a:solidFill>
            <a:schemeClr val="bg1"/>
          </a:solidFill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FA4C0-DCB5-0A58-C3BD-ABE3A23A1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5078" y="9417049"/>
            <a:ext cx="7111474" cy="2913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0EBC7-B191-DFF1-0465-440ECFA45D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66" t="16477"/>
          <a:stretch/>
        </p:blipFill>
        <p:spPr>
          <a:xfrm>
            <a:off x="14635815" y="2874074"/>
            <a:ext cx="9751360" cy="4937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F3F8B7-7687-B160-1638-F181D2B70E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947" b="6804"/>
          <a:stretch/>
        </p:blipFill>
        <p:spPr>
          <a:xfrm>
            <a:off x="5402333" y="10052687"/>
            <a:ext cx="8332735" cy="3300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FE5EC-467B-BDE2-E04E-B3F2D7E51B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9593" y="8090371"/>
            <a:ext cx="5798416" cy="2653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caaea57-b3c3-43fd-8203-9244addbc854">
      <Terms xmlns="http://schemas.microsoft.com/office/infopath/2007/PartnerControls"/>
    </lcf76f155ced4ddcb4097134ff3c332f>
    <TaxCatchAll xmlns="cc2e233c-cf50-40cb-98db-2b72a410fff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7BE2F9C1B97C48AD129F3D9D95589B" ma:contentTypeVersion="11" ma:contentTypeDescription="Create a new document." ma:contentTypeScope="" ma:versionID="6a7c986d772632e5825fb2a88121c569">
  <xsd:schema xmlns:xsd="http://www.w3.org/2001/XMLSchema" xmlns:xs="http://www.w3.org/2001/XMLSchema" xmlns:p="http://schemas.microsoft.com/office/2006/metadata/properties" xmlns:ns2="9caaea57-b3c3-43fd-8203-9244addbc854" xmlns:ns3="cc2e233c-cf50-40cb-98db-2b72a410fff0" targetNamespace="http://schemas.microsoft.com/office/2006/metadata/properties" ma:root="true" ma:fieldsID="8b3dd8bac6d020da64a773ddc70680a4" ns2:_="" ns3:_="">
    <xsd:import namespace="9caaea57-b3c3-43fd-8203-9244addbc854"/>
    <xsd:import namespace="cc2e233c-cf50-40cb-98db-2b72a410ff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aaea57-b3c3-43fd-8203-9244addbc8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19b53727-f2b3-40ef-862b-07b08cbe7aa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2e233c-cf50-40cb-98db-2b72a410fff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1dcbd67e-8a0a-40c3-afec-a997032fda49}" ma:internalName="TaxCatchAll" ma:showField="CatchAllData" ma:web="cc2e233c-cf50-40cb-98db-2b72a410ff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2EFD5B6-B803-4446-A2BF-E13951ACE7FB}">
  <ds:schemaRefs>
    <ds:schemaRef ds:uri="http://schemas.microsoft.com/office/2006/metadata/properties"/>
    <ds:schemaRef ds:uri="http://schemas.microsoft.com/office/infopath/2007/PartnerControls"/>
    <ds:schemaRef ds:uri="9caaea57-b3c3-43fd-8203-9244addbc854"/>
    <ds:schemaRef ds:uri="cc2e233c-cf50-40cb-98db-2b72a410fff0"/>
  </ds:schemaRefs>
</ds:datastoreItem>
</file>

<file path=customXml/itemProps2.xml><?xml version="1.0" encoding="utf-8"?>
<ds:datastoreItem xmlns:ds="http://schemas.openxmlformats.org/officeDocument/2006/customXml" ds:itemID="{91A9F714-5026-493E-8378-AA45203EB2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2746B9-BBA0-4D75-AA4B-978B3A5C95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caaea57-b3c3-43fd-8203-9244addbc854"/>
    <ds:schemaRef ds:uri="cc2e233c-cf50-40cb-98db-2b72a410ff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241</Words>
  <Application>Microsoft Macintosh PowerPoint</Application>
  <PresentationFormat>Custom</PresentationFormat>
  <Paragraphs>29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Mojaloop Accelerator Overview</vt:lpstr>
      <vt:lpstr>Accelerator Overview</vt:lpstr>
      <vt:lpstr>Impact of the Mojaloop Accelerator </vt:lpstr>
      <vt:lpstr>Partners</vt:lpstr>
      <vt:lpstr>Zambia Accelerator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Mojaloop Accelerator Overview</dc:title>
  <dc:creator>Lillian Guinther</dc:creator>
  <cp:lastModifiedBy>Desire Kachenje</cp:lastModifiedBy>
  <cp:revision>33</cp:revision>
  <dcterms:modified xsi:type="dcterms:W3CDTF">2023-10-30T19:46:27Z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0x010100437BE2F9C1B97C48AD129F3D9D95589B</vt:lpwstr>
  </property>
</Properties>
</file>